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9" r:id="rId2"/>
    <p:sldId id="263" r:id="rId3"/>
    <p:sldId id="265" r:id="rId4"/>
    <p:sldId id="275" r:id="rId5"/>
    <p:sldId id="272" r:id="rId6"/>
    <p:sldId id="273" r:id="rId7"/>
    <p:sldId id="266" r:id="rId8"/>
    <p:sldId id="267" r:id="rId9"/>
    <p:sldId id="268" r:id="rId10"/>
    <p:sldId id="269" r:id="rId11"/>
    <p:sldId id="270" r:id="rId12"/>
    <p:sldId id="262" r:id="rId13"/>
    <p:sldId id="271"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404" autoAdjust="0"/>
    <p:restoredTop sz="94660"/>
  </p:normalViewPr>
  <p:slideViewPr>
    <p:cSldViewPr>
      <p:cViewPr>
        <p:scale>
          <a:sx n="80" d="100"/>
          <a:sy n="80" d="100"/>
        </p:scale>
        <p:origin x="-1008" y="22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DFC2369-6ACC-4F3D-9376-D685BD0A7B7A}" type="datetimeFigureOut">
              <a:rPr lang="en-US" smtClean="0"/>
              <a:pPr/>
              <a:t>11/7/2012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E4DC9C0-93D8-4BAF-89EA-3836D38634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C2369-6ACC-4F3D-9376-D685BD0A7B7A}" type="datetimeFigureOut">
              <a:rPr lang="en-US" smtClean="0"/>
              <a:pPr/>
              <a:t>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DC9C0-93D8-4BAF-89EA-3836D38634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C2369-6ACC-4F3D-9376-D685BD0A7B7A}" type="datetimeFigureOut">
              <a:rPr lang="en-US" smtClean="0"/>
              <a:pPr/>
              <a:t>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DC9C0-93D8-4BAF-89EA-3836D38634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C2369-6ACC-4F3D-9376-D685BD0A7B7A}" type="datetimeFigureOut">
              <a:rPr lang="en-US" smtClean="0"/>
              <a:pPr/>
              <a:t>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DC9C0-93D8-4BAF-89EA-3836D38634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FC2369-6ACC-4F3D-9376-D685BD0A7B7A}" type="datetimeFigureOut">
              <a:rPr lang="en-US" smtClean="0"/>
              <a:pPr/>
              <a:t>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DC9C0-93D8-4BAF-89EA-3836D38634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C2369-6ACC-4F3D-9376-D685BD0A7B7A}" type="datetimeFigureOut">
              <a:rPr lang="en-US" smtClean="0"/>
              <a:pPr/>
              <a:t>11/7/2012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DC9C0-93D8-4BAF-89EA-3836D38634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FC2369-6ACC-4F3D-9376-D685BD0A7B7A}" type="datetimeFigureOut">
              <a:rPr lang="en-US" smtClean="0"/>
              <a:pPr/>
              <a:t>11/7/2012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4DC9C0-93D8-4BAF-89EA-3836D38634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FC2369-6ACC-4F3D-9376-D685BD0A7B7A}" type="datetimeFigureOut">
              <a:rPr lang="en-US" smtClean="0"/>
              <a:pPr/>
              <a:t>11/7/2012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4DC9C0-93D8-4BAF-89EA-3836D38634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FC2369-6ACC-4F3D-9376-D685BD0A7B7A}" type="datetimeFigureOut">
              <a:rPr lang="en-US" smtClean="0"/>
              <a:pPr/>
              <a:t>11/7/2012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4DC9C0-93D8-4BAF-89EA-3836D38634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C2369-6ACC-4F3D-9376-D685BD0A7B7A}" type="datetimeFigureOut">
              <a:rPr lang="en-US" smtClean="0"/>
              <a:pPr/>
              <a:t>11/7/2012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DC9C0-93D8-4BAF-89EA-3836D38634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FC2369-6ACC-4F3D-9376-D685BD0A7B7A}" type="datetimeFigureOut">
              <a:rPr lang="en-US" smtClean="0"/>
              <a:pPr/>
              <a:t>11/7/2012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E4DC9C0-93D8-4BAF-89EA-3836D386349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FC2369-6ACC-4F3D-9376-D685BD0A7B7A}" type="datetimeFigureOut">
              <a:rPr lang="en-US" smtClean="0"/>
              <a:pPr/>
              <a:t>11/7/2012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E4DC9C0-93D8-4BAF-89EA-3836D386349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1" y="0"/>
            <a:ext cx="9143999" cy="685800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normAutofit lnSpcReduction="10000"/>
          </a:bodyPr>
          <a:lstStyle/>
          <a:p>
            <a:r>
              <a:rPr lang="en-US" b="1" dirty="0" smtClean="0"/>
              <a:t>The first national conference 1928</a:t>
            </a:r>
          </a:p>
          <a:p>
            <a:r>
              <a:rPr lang="en-US" b="1" dirty="0" smtClean="0"/>
              <a:t>Jordanian Political parties (1923-1933):</a:t>
            </a:r>
          </a:p>
          <a:p>
            <a:pPr lvl="1"/>
            <a:r>
              <a:rPr lang="ar-JO" sz="1800" b="1" dirty="0" smtClean="0"/>
              <a:t>حزب أحرار الأردن 1923</a:t>
            </a:r>
            <a:endParaRPr lang="en-US" sz="1800" b="1" dirty="0" smtClean="0"/>
          </a:p>
          <a:p>
            <a:pPr lvl="1"/>
            <a:r>
              <a:rPr lang="ar-JO" sz="1800" b="1" dirty="0" smtClean="0"/>
              <a:t>حزب الشعب الأردني 1927</a:t>
            </a:r>
            <a:endParaRPr lang="en-US" sz="1800" b="1" dirty="0" smtClean="0"/>
          </a:p>
          <a:p>
            <a:pPr lvl="1"/>
            <a:r>
              <a:rPr lang="ar-JO" sz="1800" b="1" dirty="0" smtClean="0"/>
              <a:t>192</a:t>
            </a:r>
            <a:r>
              <a:rPr lang="en-US" sz="1800" b="1" dirty="0" smtClean="0"/>
              <a:t>8 </a:t>
            </a:r>
            <a:r>
              <a:rPr lang="ar-JO" sz="1800" b="1" dirty="0" smtClean="0"/>
              <a:t>حزب أنصار الحق</a:t>
            </a:r>
            <a:endParaRPr lang="en-US" sz="1800" b="1" dirty="0" smtClean="0"/>
          </a:p>
          <a:p>
            <a:pPr lvl="1"/>
            <a:r>
              <a:rPr lang="ar-JO" sz="1800" b="1" dirty="0" smtClean="0"/>
              <a:t>حزب اللجنة التنفيذية للمؤتمر الوطني الأردني العام 1929</a:t>
            </a:r>
            <a:endParaRPr lang="en-US" sz="1800" b="1" dirty="0" smtClean="0"/>
          </a:p>
          <a:p>
            <a:pPr lvl="1"/>
            <a:r>
              <a:rPr lang="ar-JO" sz="1800" b="1" dirty="0" smtClean="0"/>
              <a:t>حزب اللجنة التنفيذية لمؤتمر الشعب الأردني العام "حزب الشعب العام " 1933</a:t>
            </a:r>
            <a:endParaRPr lang="en-US" sz="1800" b="1" dirty="0" smtClean="0"/>
          </a:p>
          <a:p>
            <a:pPr lvl="1"/>
            <a:r>
              <a:rPr lang="ar-JO" sz="1800" b="1" dirty="0" smtClean="0"/>
              <a:t>حزب الشعب الأردني"تأسَّـس في عام 1933</a:t>
            </a:r>
            <a:endParaRPr lang="en-US" sz="1800" b="1" dirty="0" smtClean="0"/>
          </a:p>
          <a:p>
            <a:r>
              <a:rPr lang="en-US" b="1" dirty="0" smtClean="0"/>
              <a:t>Important </a:t>
            </a:r>
            <a:r>
              <a:rPr lang="en-US" b="1" dirty="0" err="1" smtClean="0"/>
              <a:t>fugures</a:t>
            </a:r>
            <a:r>
              <a:rPr lang="en-US" b="1" dirty="0" smtClean="0"/>
              <a:t>:</a:t>
            </a:r>
          </a:p>
          <a:p>
            <a:pPr lvl="1"/>
            <a:r>
              <a:rPr lang="en-US" sz="1800" dirty="0" smtClean="0"/>
              <a:t>Ali </a:t>
            </a:r>
            <a:r>
              <a:rPr lang="en-US" sz="1800" dirty="0" err="1" smtClean="0"/>
              <a:t>Khulqi</a:t>
            </a:r>
            <a:r>
              <a:rPr lang="en-US" sz="1800" dirty="0" smtClean="0"/>
              <a:t> </a:t>
            </a:r>
            <a:r>
              <a:rPr lang="en-US" sz="1800" dirty="0" err="1" smtClean="0"/>
              <a:t>Alsharairi</a:t>
            </a:r>
            <a:endParaRPr lang="en-US" sz="1800" cap="all" dirty="0" smtClean="0"/>
          </a:p>
          <a:p>
            <a:pPr lvl="1"/>
            <a:r>
              <a:rPr lang="en-US" sz="1800" dirty="0" smtClean="0"/>
              <a:t>Prince </a:t>
            </a:r>
            <a:r>
              <a:rPr lang="en-US" sz="1800" dirty="0" err="1" smtClean="0"/>
              <a:t>Rashed</a:t>
            </a:r>
            <a:r>
              <a:rPr lang="en-US" sz="1800" dirty="0" smtClean="0"/>
              <a:t> Al-</a:t>
            </a:r>
            <a:r>
              <a:rPr lang="en-US" sz="1800" dirty="0" err="1" smtClean="0"/>
              <a:t>Khuza</a:t>
            </a:r>
            <a:endParaRPr lang="en-US" sz="1800" dirty="0" smtClean="0"/>
          </a:p>
          <a:p>
            <a:pPr lvl="1"/>
            <a:r>
              <a:rPr lang="en-US" sz="1800" dirty="0" smtClean="0"/>
              <a:t>Audi </a:t>
            </a:r>
            <a:r>
              <a:rPr lang="en-US" sz="1800" dirty="0" err="1" smtClean="0"/>
              <a:t>Goussous</a:t>
            </a:r>
            <a:r>
              <a:rPr lang="en-US" sz="1800" dirty="0" smtClean="0"/>
              <a:t> </a:t>
            </a:r>
            <a:r>
              <a:rPr lang="en-US" sz="1800" dirty="0" err="1" smtClean="0"/>
              <a:t>Alhlsa</a:t>
            </a:r>
            <a:endParaRPr lang="en-US" sz="1800" dirty="0" smtClean="0"/>
          </a:p>
          <a:p>
            <a:pPr lvl="1"/>
            <a:endParaRPr lang="en-US" sz="1800" b="1" dirty="0" smtClean="0"/>
          </a:p>
        </p:txBody>
      </p:sp>
      <p:sp>
        <p:nvSpPr>
          <p:cNvPr id="6" name="TextBox 5"/>
          <p:cNvSpPr txBox="1"/>
          <p:nvPr/>
        </p:nvSpPr>
        <p:spPr>
          <a:xfrm>
            <a:off x="152400" y="381000"/>
            <a:ext cx="8664818" cy="584775"/>
          </a:xfrm>
          <a:prstGeom prst="rect">
            <a:avLst/>
          </a:prstGeom>
          <a:noFill/>
        </p:spPr>
        <p:txBody>
          <a:bodyPr wrap="square" rtlCol="0">
            <a:spAutoFit/>
          </a:bodyPr>
          <a:lstStyle/>
          <a:p>
            <a:r>
              <a:rPr lang="en-US" sz="3200" b="1" dirty="0" smtClean="0"/>
              <a:t>National conference and political parties</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Jordanian People's Party 1933</a:t>
            </a:r>
            <a:br>
              <a:rPr lang="en-US" dirty="0" smtClean="0"/>
            </a:br>
            <a:r>
              <a:rPr lang="ar-JO" b="1" dirty="0" smtClean="0"/>
              <a:t>حزب الشعب الأردني"تأسَّـس في عام 1933</a:t>
            </a:r>
            <a:endParaRPr lang="en-US" dirty="0"/>
          </a:p>
        </p:txBody>
      </p:sp>
      <p:sp>
        <p:nvSpPr>
          <p:cNvPr id="3" name="Content Placeholder 2"/>
          <p:cNvSpPr>
            <a:spLocks noGrp="1"/>
          </p:cNvSpPr>
          <p:nvPr>
            <p:ph idx="1"/>
          </p:nvPr>
        </p:nvSpPr>
        <p:spPr/>
        <p:txBody>
          <a:bodyPr/>
          <a:lstStyle/>
          <a:p>
            <a:r>
              <a:rPr lang="en-US" dirty="0" smtClean="0"/>
              <a:t>Main Objectives:</a:t>
            </a:r>
          </a:p>
          <a:p>
            <a:r>
              <a:rPr lang="en-US" dirty="0" smtClean="0"/>
              <a:t>Condemnation of the Zionist plans and ambitions in  east Jordan.</a:t>
            </a:r>
          </a:p>
          <a:p>
            <a:r>
              <a:rPr lang="en-US" dirty="0" smtClean="0"/>
              <a:t> Supporting the struggle of the Arabs of Palestine against the Palestinian Mandate and the Zionist gangs, </a:t>
            </a:r>
          </a:p>
          <a:p>
            <a:r>
              <a:rPr lang="en-US" dirty="0" smtClean="0"/>
              <a:t>Condemnation of the British oppression on the Palestinian people.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Jordan’s Educated youth league 1933</a:t>
            </a:r>
            <a:br>
              <a:rPr lang="en-US" sz="4000" dirty="0" smtClean="0"/>
            </a:br>
            <a:r>
              <a:rPr lang="ar-JO" sz="4000" dirty="0" smtClean="0"/>
              <a:t> عصبة الشباب الأردني المثقف </a:t>
            </a:r>
            <a:endParaRPr lang="en-US" sz="4000" dirty="0"/>
          </a:p>
        </p:txBody>
      </p:sp>
      <p:sp>
        <p:nvSpPr>
          <p:cNvPr id="3" name="Content Placeholder 2"/>
          <p:cNvSpPr>
            <a:spLocks noGrp="1"/>
          </p:cNvSpPr>
          <p:nvPr>
            <p:ph idx="1"/>
          </p:nvPr>
        </p:nvSpPr>
        <p:spPr/>
        <p:txBody>
          <a:bodyPr/>
          <a:lstStyle/>
          <a:p>
            <a:r>
              <a:rPr lang="en-US" dirty="0" smtClean="0"/>
              <a:t>Main Objective:</a:t>
            </a:r>
          </a:p>
          <a:p>
            <a:r>
              <a:rPr lang="en-US" dirty="0" smtClean="0"/>
              <a:t>Work to remove differences and conflicts in the country, and to act as a mediator between the educated Jordanian youth and educated Arab youth in other Arab countries.</a:t>
            </a:r>
          </a:p>
          <a:p>
            <a:r>
              <a:rPr lang="ar-JO" b="1" dirty="0" smtClean="0"/>
              <a:t>العمل على ازالة الفوارق والعنعنات الطائفية في البلاد ، والقيام بدور الوسيط بين الشبيبة الأردنية المثقفة والشبيبة العربية المثقفة في سائر الأقطار العربية ، ونشر الثقافة العربية وتوحيدها.</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1" y="0"/>
            <a:ext cx="9143999" cy="6858000"/>
          </a:xfrm>
          <a:prstGeom prst="rect">
            <a:avLst/>
          </a:prstGeom>
          <a:noFill/>
          <a:ln w="9525">
            <a:noFill/>
            <a:miter lim="800000"/>
            <a:headEnd/>
            <a:tailEnd/>
          </a:ln>
          <a:effectLst/>
        </p:spPr>
      </p:pic>
      <p:sp>
        <p:nvSpPr>
          <p:cNvPr id="2" name="Title 1"/>
          <p:cNvSpPr>
            <a:spLocks noGrp="1"/>
          </p:cNvSpPr>
          <p:nvPr>
            <p:ph type="title"/>
          </p:nvPr>
        </p:nvSpPr>
        <p:spPr>
          <a:xfrm>
            <a:off x="457200" y="914400"/>
            <a:ext cx="8229600" cy="1143000"/>
          </a:xfrm>
        </p:spPr>
        <p:txBody>
          <a:bodyPr>
            <a:normAutofit fontScale="90000"/>
          </a:bodyPr>
          <a:lstStyle/>
          <a:p>
            <a:r>
              <a:rPr lang="en-US" dirty="0" smtClean="0"/>
              <a:t>Prince </a:t>
            </a:r>
            <a:r>
              <a:rPr lang="en-US" dirty="0" err="1" smtClean="0"/>
              <a:t>Rashed</a:t>
            </a:r>
            <a:r>
              <a:rPr lang="en-US" dirty="0" smtClean="0"/>
              <a:t> Al-</a:t>
            </a:r>
            <a:r>
              <a:rPr lang="en-US" dirty="0" err="1" smtClean="0"/>
              <a:t>Khuzai</a:t>
            </a:r>
            <a:r>
              <a:rPr lang="en-US" dirty="0" smtClean="0"/>
              <a:t/>
            </a:r>
            <a:br>
              <a:rPr lang="en-US" dirty="0" smtClean="0"/>
            </a:br>
            <a:endParaRPr lang="en-US" dirty="0">
              <a:solidFill>
                <a:schemeClr val="tx1"/>
              </a:solidFill>
              <a:latin typeface="+mn-lt"/>
            </a:endParaRPr>
          </a:p>
        </p:txBody>
      </p:sp>
      <p:sp>
        <p:nvSpPr>
          <p:cNvPr id="3" name="Content Placeholder 2"/>
          <p:cNvSpPr>
            <a:spLocks noGrp="1"/>
          </p:cNvSpPr>
          <p:nvPr>
            <p:ph idx="1"/>
          </p:nvPr>
        </p:nvSpPr>
        <p:spPr/>
        <p:txBody>
          <a:bodyPr>
            <a:normAutofit fontScale="92500"/>
          </a:bodyPr>
          <a:lstStyle/>
          <a:p>
            <a:endParaRPr lang="en-US" dirty="0" smtClean="0">
              <a:latin typeface="Franklin Gothic Heavy" pitchFamily="34" charset="0"/>
            </a:endParaRPr>
          </a:p>
          <a:p>
            <a:r>
              <a:rPr lang="en-US" dirty="0" smtClean="0"/>
              <a:t>was a Jordanian nationalist and an influential political leader and struggler in the British Mandate of Jordan. He was one of the leaders in the first Jordanian Conference (1928) where he supported the rights of Palestinians in Palestine and his resistance to the colonization. </a:t>
            </a:r>
          </a:p>
          <a:p>
            <a:r>
              <a:rPr lang="en-US" dirty="0" smtClean="0"/>
              <a:t>Prince </a:t>
            </a:r>
            <a:r>
              <a:rPr lang="en-US" dirty="0" err="1" smtClean="0"/>
              <a:t>Rashed</a:t>
            </a:r>
            <a:r>
              <a:rPr lang="en-US" dirty="0" smtClean="0"/>
              <a:t> Al </a:t>
            </a:r>
            <a:r>
              <a:rPr lang="en-US" dirty="0" err="1" smtClean="0"/>
              <a:t>Khuzai</a:t>
            </a:r>
            <a:r>
              <a:rPr lang="en-US" dirty="0" smtClean="0"/>
              <a:t> ruled the southern region of the Levant before  King Abdullah I who established Transjordan</a:t>
            </a:r>
          </a:p>
          <a:p>
            <a:r>
              <a:rPr lang="en-US" dirty="0" smtClean="0"/>
              <a:t>He was also part of many Jordanian parties such as (</a:t>
            </a:r>
            <a:r>
              <a:rPr lang="ar-JO" b="1" dirty="0" smtClean="0"/>
              <a:t>حزب أنصار الحق </a:t>
            </a:r>
            <a:r>
              <a:rPr lang="en-US" b="1" dirty="0" smtClean="0"/>
              <a:t>),and (</a:t>
            </a:r>
            <a:r>
              <a:rPr lang="ar-JO" b="1" dirty="0" smtClean="0"/>
              <a:t>حزب الشعب الأردني</a:t>
            </a:r>
            <a:r>
              <a:rPr lang="en-US" b="1" dirty="0" smtClean="0"/>
              <a:t>). </a:t>
            </a:r>
            <a:r>
              <a:rPr lang="ar-JO" b="1" dirty="0" smtClean="0"/>
              <a:t> </a:t>
            </a:r>
            <a:endParaRPr lang="en-US" dirty="0"/>
          </a:p>
        </p:txBody>
      </p:sp>
      <p:pic>
        <p:nvPicPr>
          <p:cNvPr id="5" name="Picture 2" descr="File:Prince Rashed Al-Khuzai.jpg"/>
          <p:cNvPicPr>
            <a:picLocks noChangeAspect="1" noChangeArrowheads="1"/>
          </p:cNvPicPr>
          <p:nvPr/>
        </p:nvPicPr>
        <p:blipFill>
          <a:blip r:embed="rId3"/>
          <a:srcRect/>
          <a:stretch>
            <a:fillRect/>
          </a:stretch>
        </p:blipFill>
        <p:spPr bwMode="auto">
          <a:xfrm>
            <a:off x="7543800" y="457200"/>
            <a:ext cx="1447800" cy="2002791"/>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Ali </a:t>
            </a:r>
            <a:r>
              <a:rPr lang="en-US" b="1" dirty="0" err="1" smtClean="0"/>
              <a:t>Khulqi</a:t>
            </a:r>
            <a:r>
              <a:rPr lang="en-US" b="1" dirty="0" smtClean="0"/>
              <a:t> </a:t>
            </a:r>
            <a:r>
              <a:rPr lang="en-US" b="1" dirty="0" err="1" smtClean="0"/>
              <a:t>Alsharairi</a:t>
            </a:r>
            <a:r>
              <a:rPr lang="en-US" b="1" dirty="0" smtClean="0"/>
              <a:t/>
            </a:r>
            <a:br>
              <a:rPr lang="en-US" b="1" dirty="0" smtClean="0"/>
            </a:br>
            <a:r>
              <a:rPr lang="ar-JO" dirty="0" smtClean="0"/>
              <a:t> </a:t>
            </a:r>
            <a:r>
              <a:rPr lang="en-US" dirty="0" smtClean="0"/>
              <a:t>					</a:t>
            </a:r>
            <a:r>
              <a:rPr lang="ar-JO" dirty="0" smtClean="0"/>
              <a:t>علي خلقي الشرايري</a:t>
            </a:r>
            <a:r>
              <a:rPr lang="en-US" dirty="0" smtClean="0"/>
              <a:t>	</a:t>
            </a:r>
            <a:endParaRPr lang="en-US" dirty="0"/>
          </a:p>
        </p:txBody>
      </p:sp>
      <p:sp>
        <p:nvSpPr>
          <p:cNvPr id="3" name="Content Placeholder 2"/>
          <p:cNvSpPr>
            <a:spLocks noGrp="1"/>
          </p:cNvSpPr>
          <p:nvPr>
            <p:ph idx="1"/>
          </p:nvPr>
        </p:nvSpPr>
        <p:spPr/>
        <p:txBody>
          <a:bodyPr>
            <a:normAutofit fontScale="92500"/>
          </a:bodyPr>
          <a:lstStyle/>
          <a:p>
            <a:r>
              <a:rPr lang="en-US" dirty="0" smtClean="0"/>
              <a:t>was one of the first Jordanian politicians. As an experienced military man and a politician, he contributed significantly to the establishment of Transjordan.</a:t>
            </a:r>
          </a:p>
          <a:p>
            <a:r>
              <a:rPr lang="en-US" dirty="0" smtClean="0"/>
              <a:t> Ali joined the Great Arab Revolt and later formed a local government in </a:t>
            </a:r>
            <a:r>
              <a:rPr lang="en-US" dirty="0" err="1" smtClean="0"/>
              <a:t>Ajloun</a:t>
            </a:r>
            <a:r>
              <a:rPr lang="en-US" dirty="0" smtClean="0"/>
              <a:t> in 1920 until Emir Abdullah I </a:t>
            </a:r>
            <a:r>
              <a:rPr lang="en-US" dirty="0" err="1" smtClean="0"/>
              <a:t>ibn</a:t>
            </a:r>
            <a:r>
              <a:rPr lang="en-US" dirty="0" smtClean="0"/>
              <a:t> al-</a:t>
            </a:r>
            <a:r>
              <a:rPr lang="en-US" dirty="0" err="1" smtClean="0"/>
              <a:t>Hussain</a:t>
            </a:r>
            <a:r>
              <a:rPr lang="en-US" dirty="0" smtClean="0"/>
              <a:t> ruled as Emir of Trans-Jordan in 1921. Ali </a:t>
            </a:r>
            <a:r>
              <a:rPr lang="en-US" dirty="0" err="1" smtClean="0"/>
              <a:t>Khulqi</a:t>
            </a:r>
            <a:r>
              <a:rPr lang="en-US" dirty="0" smtClean="0"/>
              <a:t> </a:t>
            </a:r>
            <a:r>
              <a:rPr lang="en-US" dirty="0" err="1" smtClean="0"/>
              <a:t>Alsharairi</a:t>
            </a:r>
            <a:r>
              <a:rPr lang="en-US" dirty="0" smtClean="0"/>
              <a:t> served in the first Jordanian government in 1921 as a Minister of Security and Order then as Minister of Education 1923-1924.</a:t>
            </a:r>
          </a:p>
          <a:p>
            <a:r>
              <a:rPr lang="en-US" dirty="0" smtClean="0"/>
              <a:t>He was also a part of many important Jordanian Parties.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عوده القسوس الهلسا</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Audi </a:t>
            </a:r>
            <a:r>
              <a:rPr lang="en-US" dirty="0" err="1" smtClean="0"/>
              <a:t>Gussos</a:t>
            </a:r>
            <a:r>
              <a:rPr lang="en-US" dirty="0" smtClean="0"/>
              <a:t> </a:t>
            </a:r>
            <a:r>
              <a:rPr lang="en-US" dirty="0" err="1" smtClean="0"/>
              <a:t>Halasa</a:t>
            </a:r>
            <a:r>
              <a:rPr lang="en-US" dirty="0" smtClean="0"/>
              <a:t> was born in </a:t>
            </a:r>
            <a:r>
              <a:rPr lang="en-US" dirty="0" err="1" smtClean="0"/>
              <a:t>Karak</a:t>
            </a:r>
            <a:r>
              <a:rPr lang="en-US" dirty="0" smtClean="0"/>
              <a:t> , and was the first Christian minister in Jordan. He served in the ninth Jordanian government  in 1929as a representative to the Legislative Council(</a:t>
            </a:r>
            <a:r>
              <a:rPr lang="ar-JO" dirty="0" smtClean="0"/>
              <a:t>للمجلس التشريعي </a:t>
            </a:r>
            <a:r>
              <a:rPr lang="en-US" dirty="0" smtClean="0"/>
              <a:t>). He also served later on in 1931 and 1933 as a vice president of the Government.</a:t>
            </a:r>
          </a:p>
          <a:p>
            <a:endParaRPr lang="en-US" dirty="0" smtClean="0"/>
          </a:p>
          <a:p>
            <a:r>
              <a:rPr lang="ar-JO" dirty="0" smtClean="0"/>
              <a:t>شارك الشيخ عوده القسوس الهلسا المولود في الكرك في 6 | 10 | 1877 م كأول وزير مسيحي أردني وكثاني وزيرٍ مسيحيٍ عربي وكانت مشاركة الشيخ عودة القسوس الهلسا في تاسع حكومة في عهد الإمارة برئاسة حسن خالد أبو الهدى المشكـَّـلة في 17/10/1929م ممثلاً للمجلس التشريعي كما جرت العادة آنذاك ، ثمَّ شارك في حكومة الشيخ عبد الله سراج المشكـَّـلة في 22/2/1931 بمنصب النائب العام ، ثمَّ شارك بنفس ِالمنصب في حكومة الرئيس إبراهيم هاشم المشكـَّـلة في 18/10/1933م .</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pic>
        <p:nvPicPr>
          <p:cNvPr id="7171" name="Picture 3"/>
          <p:cNvPicPr>
            <a:picLocks noChangeAspect="1" noChangeArrowheads="1"/>
          </p:cNvPicPr>
          <p:nvPr/>
        </p:nvPicPr>
        <p:blipFill>
          <a:blip r:embed="rId3"/>
          <a:srcRect/>
          <a:stretch>
            <a:fillRect/>
          </a:stretch>
        </p:blipFill>
        <p:spPr bwMode="auto">
          <a:xfrm>
            <a:off x="990600" y="1143000"/>
            <a:ext cx="7391400" cy="681476"/>
          </a:xfrm>
          <a:prstGeom prst="rect">
            <a:avLst/>
          </a:prstGeom>
          <a:noFill/>
          <a:ln w="9525">
            <a:noFill/>
            <a:miter lim="800000"/>
            <a:headEnd/>
            <a:tailEnd/>
          </a:ln>
          <a:effectLst/>
        </p:spPr>
      </p:pic>
      <p:pic>
        <p:nvPicPr>
          <p:cNvPr id="7170" name="Picture 2"/>
          <p:cNvPicPr>
            <a:picLocks noChangeAspect="1" noChangeArrowheads="1"/>
          </p:cNvPicPr>
          <p:nvPr/>
        </p:nvPicPr>
        <p:blipFill>
          <a:blip r:embed="rId4"/>
          <a:srcRect/>
          <a:stretch>
            <a:fillRect/>
          </a:stretch>
        </p:blipFill>
        <p:spPr bwMode="auto">
          <a:xfrm>
            <a:off x="1066800" y="1905000"/>
            <a:ext cx="9144000" cy="4038600"/>
          </a:xfrm>
          <a:prstGeom prst="rect">
            <a:avLst/>
          </a:prstGeom>
          <a:noFill/>
          <a:ln w="9525">
            <a:noFill/>
            <a:miter lim="800000"/>
            <a:headEnd/>
            <a:tailEnd/>
          </a:ln>
          <a:effectLst/>
        </p:spPr>
      </p:pic>
      <p:pic>
        <p:nvPicPr>
          <p:cNvPr id="7173" name="Picture 5"/>
          <p:cNvPicPr>
            <a:picLocks noChangeAspect="1" noChangeArrowheads="1"/>
          </p:cNvPicPr>
          <p:nvPr/>
        </p:nvPicPr>
        <p:blipFill>
          <a:blip r:embed="rId2"/>
          <a:srcRect/>
          <a:stretch>
            <a:fillRect/>
          </a:stretch>
        </p:blipFill>
        <p:spPr bwMode="auto">
          <a:xfrm>
            <a:off x="0" y="5715000"/>
            <a:ext cx="9144000" cy="457200"/>
          </a:xfrm>
          <a:prstGeom prst="rect">
            <a:avLst/>
          </a:prstGeom>
          <a:noFill/>
          <a:ln w="9525">
            <a:noFill/>
            <a:miter lim="800000"/>
            <a:headEnd/>
            <a:tailEnd/>
          </a:ln>
          <a:effectLst/>
        </p:spPr>
      </p:pic>
      <p:pic>
        <p:nvPicPr>
          <p:cNvPr id="6" name="Picture 5"/>
          <p:cNvPicPr>
            <a:picLocks noChangeAspect="1" noChangeArrowheads="1"/>
          </p:cNvPicPr>
          <p:nvPr/>
        </p:nvPicPr>
        <p:blipFill>
          <a:blip r:embed="rId2"/>
          <a:srcRect/>
          <a:stretch>
            <a:fillRect/>
          </a:stretch>
        </p:blipFill>
        <p:spPr bwMode="auto">
          <a:xfrm>
            <a:off x="7315200" y="2133600"/>
            <a:ext cx="2895600" cy="2971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first national conference</a:t>
            </a:r>
            <a:endParaRPr lang="en-US" dirty="0"/>
          </a:p>
        </p:txBody>
      </p:sp>
      <p:sp>
        <p:nvSpPr>
          <p:cNvPr id="3" name="Content Placeholder 2"/>
          <p:cNvSpPr>
            <a:spLocks noGrp="1"/>
          </p:cNvSpPr>
          <p:nvPr>
            <p:ph idx="1"/>
          </p:nvPr>
        </p:nvSpPr>
        <p:spPr/>
        <p:txBody>
          <a:bodyPr>
            <a:normAutofit lnSpcReduction="10000"/>
          </a:bodyPr>
          <a:lstStyle/>
          <a:p>
            <a:r>
              <a:rPr lang="en-US" dirty="0" smtClean="0"/>
              <a:t>The First National Conference was held on Wednesday, 25.july.1928 in </a:t>
            </a:r>
            <a:r>
              <a:rPr lang="en-US" dirty="0" err="1" smtClean="0"/>
              <a:t>Hamdan</a:t>
            </a:r>
            <a:r>
              <a:rPr lang="en-US" dirty="0" smtClean="0"/>
              <a:t> cafe - Amman and was attended by about «150» delegates from east of Jordan. Sheikh Hussein </a:t>
            </a:r>
            <a:r>
              <a:rPr lang="en-US" dirty="0" err="1" smtClean="0"/>
              <a:t>Tarawneh</a:t>
            </a:r>
            <a:r>
              <a:rPr lang="en-US" dirty="0" smtClean="0"/>
              <a:t> was elected to be the president of their conference.</a:t>
            </a:r>
          </a:p>
          <a:p>
            <a:r>
              <a:rPr lang="en-US" dirty="0" smtClean="0"/>
              <a:t>The Conferees stressed their rejection of the Jordanian Treaty  and their determination to demand full independence and rejection of the Balfour Declaration, and stressed that any parliamentary elections in the east of Jordan should be made according to constitutional rules.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Autofit/>
          </a:bodyPr>
          <a:lstStyle/>
          <a:p>
            <a:pPr algn="r"/>
            <a:r>
              <a:rPr lang="ar-JO" sz="3200" b="1" dirty="0" smtClean="0"/>
              <a:t>أهم مقررات المؤتمر الوطني الأردني الأول كانت كما يلي:</a:t>
            </a:r>
            <a:r>
              <a:rPr lang="ar-JO" sz="3200" dirty="0" smtClean="0"/>
              <a:t/>
            </a:r>
            <a:br>
              <a:rPr lang="ar-JO" sz="3200" dirty="0" smtClean="0"/>
            </a:br>
            <a:endParaRPr lang="en-US" sz="3200" dirty="0"/>
          </a:p>
        </p:txBody>
      </p:sp>
      <p:sp>
        <p:nvSpPr>
          <p:cNvPr id="3" name="Content Placeholder 2"/>
          <p:cNvSpPr>
            <a:spLocks noGrp="1"/>
          </p:cNvSpPr>
          <p:nvPr>
            <p:ph idx="1"/>
          </p:nvPr>
        </p:nvSpPr>
        <p:spPr>
          <a:xfrm>
            <a:off x="457200" y="1524000"/>
            <a:ext cx="8229600" cy="4876800"/>
          </a:xfrm>
        </p:spPr>
        <p:txBody>
          <a:bodyPr>
            <a:noAutofit/>
          </a:bodyPr>
          <a:lstStyle/>
          <a:p>
            <a:pPr algn="r" rtl="1"/>
            <a:r>
              <a:rPr lang="ar-JO" sz="2000" b="1" dirty="0" smtClean="0"/>
              <a:t>1-امارة شرقي الاردن دولة عربية مستقلة ذات سيادة بحدودها الطبيعية المعروفة.</a:t>
            </a:r>
            <a:r>
              <a:rPr lang="ar-JO" sz="2000" dirty="0" smtClean="0"/>
              <a:t/>
            </a:r>
            <a:br>
              <a:rPr lang="ar-JO" sz="2000" dirty="0" smtClean="0"/>
            </a:br>
            <a:r>
              <a:rPr lang="ar-JO" sz="2000" b="1" dirty="0" smtClean="0"/>
              <a:t>2- تدار بلاد شرقي الاردن بحكومة دستورية مستقلة</a:t>
            </a:r>
            <a:r>
              <a:rPr lang="ar-JO" sz="2000" dirty="0" smtClean="0"/>
              <a:t/>
            </a:r>
            <a:br>
              <a:rPr lang="ar-JO" sz="2000" dirty="0" smtClean="0"/>
            </a:br>
            <a:r>
              <a:rPr lang="ar-JO" sz="2000" b="1" dirty="0" smtClean="0"/>
              <a:t>3- لا تعترف بلاد شرقي الاردن بمبدأ الانتداب الا كمساعدة فنية نزيهة لصالح البلاد وهذه المساعدة تحدد بموجب اتفاق .</a:t>
            </a:r>
            <a:r>
              <a:rPr lang="ar-JO" sz="2000" dirty="0" smtClean="0"/>
              <a:t/>
            </a:r>
            <a:br>
              <a:rPr lang="ar-JO" sz="2000" dirty="0" smtClean="0"/>
            </a:br>
            <a:r>
              <a:rPr lang="ar-JO" sz="2000" b="1" dirty="0" smtClean="0"/>
              <a:t>4- تعتبر شرقي الاردن وعد بلفور القاضي بانشاء وطن قومي لليهود بفلسطين مخالفا لعهود بريطانيا ووعودها الرسمية للعرب وتصرفا مضادا للشرائع الدينية والمدنية والعالم .</a:t>
            </a:r>
            <a:r>
              <a:rPr lang="ar-JO" sz="2000" dirty="0" smtClean="0"/>
              <a:t/>
            </a:r>
            <a:br>
              <a:rPr lang="ar-JO" sz="2000" dirty="0" smtClean="0"/>
            </a:br>
            <a:r>
              <a:rPr lang="ar-JO" sz="2000" b="1" dirty="0" smtClean="0"/>
              <a:t>5- كل انتخاب للنيابة العامة يقع في شرقي الاردن على غير قواعد التمثيل الصحيح وعلى اساس عدم مسؤولية الحكومة امام المجلس النيابي لا يعتبر انتخابا ممثلا لادارة الامة وسيادتها القومية ضمن القواعد الدستورية بل يعتبر انتخابا مصنعا لا قيمة له.</a:t>
            </a:r>
            <a:endParaRPr lang="en-US" sz="2000" b="1" dirty="0" smtClean="0"/>
          </a:p>
          <a:p>
            <a:pPr algn="r" rtl="1"/>
            <a:r>
              <a:rPr lang="ar-JO" sz="2000" b="1" dirty="0" smtClean="0"/>
              <a:t>6- ترفض شرقي الاردن كل تجنيد لا يكون صادرا عن حكومة دستورية </a:t>
            </a:r>
            <a:r>
              <a:rPr lang="ar-JO" sz="2000" dirty="0" smtClean="0"/>
              <a:t/>
            </a:r>
            <a:br>
              <a:rPr lang="ar-JO" sz="2000" dirty="0" smtClean="0"/>
            </a:br>
            <a:r>
              <a:rPr lang="ar-JO" sz="2000" b="1" dirty="0" smtClean="0"/>
              <a:t>7- يرفض شرقي الاردن تحمل نفقات أي قوة احتلالية اجنبية كبريطانيا </a:t>
            </a:r>
            <a:r>
              <a:rPr lang="ar-JO" sz="2000" dirty="0" smtClean="0"/>
              <a:t/>
            </a:r>
            <a:br>
              <a:rPr lang="ar-JO" sz="2000" dirty="0" smtClean="0"/>
            </a:br>
            <a:r>
              <a:rPr lang="ar-JO" sz="2000" b="1" dirty="0" smtClean="0"/>
              <a:t>8- تعتبر بلاد شرقي الاردن كل تشريع استثنائي لا يقوم على اساس العدل والمنفعة العامة وحاجات الشعب الصحيحة تشريعا باطلا.</a:t>
            </a:r>
            <a:r>
              <a:rPr lang="ar-JO" sz="2000" dirty="0" smtClean="0"/>
              <a:t/>
            </a:r>
            <a:br>
              <a:rPr lang="ar-JO" sz="2000" dirty="0" smtClean="0"/>
            </a:br>
            <a:r>
              <a:rPr lang="ar-JO" sz="2000" b="1" dirty="0" smtClean="0"/>
              <a:t>9- لا تعترف شرقي الاردن بكل قرض مالي وقع قبل تشكيل المجلس النيابي.</a:t>
            </a:r>
            <a:r>
              <a:rPr lang="ar-JO" sz="2000" dirty="0" smtClean="0"/>
              <a:t/>
            </a:r>
            <a:br>
              <a:rPr lang="ar-JO" sz="2000" dirty="0" smtClean="0"/>
            </a:br>
            <a:r>
              <a:rPr lang="ar-JO" sz="2000" b="1" dirty="0" smtClean="0"/>
              <a:t>10- لا يجوز التصرف بالاراضي الاميرية قبل عرضها على المجلس النيابي وتصديقه عليها وكل بيع وقع قبل انعقاد المجلس يعتبر باطلا</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Jordanian </a:t>
            </a:r>
            <a:r>
              <a:rPr lang="en-US" b="1" dirty="0" err="1" smtClean="0"/>
              <a:t>Ahrar</a:t>
            </a:r>
            <a:r>
              <a:rPr lang="en-US" b="1" dirty="0" smtClean="0"/>
              <a:t> Party </a:t>
            </a:r>
            <a:r>
              <a:rPr lang="ar-JO" b="1" dirty="0" smtClean="0"/>
              <a:t/>
            </a:r>
            <a:br>
              <a:rPr lang="ar-JO" b="1" dirty="0" smtClean="0"/>
            </a:br>
            <a:r>
              <a:rPr lang="ar-JO" b="1" dirty="0" smtClean="0"/>
              <a:t>حزب أحرار الأردن "تأسَّـس في عام 1923م".</a:t>
            </a:r>
            <a:endParaRPr lang="en-US" dirty="0"/>
          </a:p>
        </p:txBody>
      </p:sp>
      <p:sp>
        <p:nvSpPr>
          <p:cNvPr id="3" name="Content Placeholder 2"/>
          <p:cNvSpPr>
            <a:spLocks noGrp="1"/>
          </p:cNvSpPr>
          <p:nvPr>
            <p:ph idx="1"/>
          </p:nvPr>
        </p:nvSpPr>
        <p:spPr/>
        <p:txBody>
          <a:bodyPr/>
          <a:lstStyle/>
          <a:p>
            <a:pPr>
              <a:buNone/>
            </a:pPr>
            <a:r>
              <a:rPr lang="en-US" b="1" dirty="0" smtClean="0"/>
              <a:t>Important Figures:</a:t>
            </a:r>
            <a:r>
              <a:rPr lang="ar-JO" b="1" dirty="0" smtClean="0"/>
              <a:t> </a:t>
            </a:r>
            <a:r>
              <a:rPr lang="ar-JO" b="1" dirty="0" smtClean="0">
                <a:solidFill>
                  <a:schemeClr val="bg1">
                    <a:lumMod val="50000"/>
                    <a:lumOff val="50000"/>
                  </a:schemeClr>
                </a:solidFill>
              </a:rPr>
              <a:t>علي خلقي الشرايري </a:t>
            </a:r>
            <a:r>
              <a:rPr lang="ar-JO" dirty="0" smtClean="0"/>
              <a:t>، </a:t>
            </a:r>
            <a:r>
              <a:rPr lang="ar-JO" sz="2800" b="1" dirty="0" smtClean="0">
                <a:solidFill>
                  <a:schemeClr val="tx1">
                    <a:lumMod val="85000"/>
                  </a:schemeClr>
                </a:solidFill>
              </a:rPr>
              <a:t>عوده القسوس </a:t>
            </a:r>
            <a:r>
              <a:rPr lang="ar-JO" dirty="0" smtClean="0"/>
              <a:t>، أديب وهبة ، صالح النجداوي ، شمس الدين سامي.</a:t>
            </a:r>
            <a:r>
              <a:rPr lang="ar-JO" b="1" dirty="0" smtClean="0"/>
              <a:t/>
            </a:r>
            <a:br>
              <a:rPr lang="ar-JO" b="1" dirty="0" smtClean="0"/>
            </a:br>
            <a:r>
              <a:rPr lang="en-US" b="1" dirty="0" smtClean="0"/>
              <a:t> The rejection of Zionist ambitions in Palestine and Jordan. </a:t>
            </a:r>
            <a:r>
              <a:rPr lang="ar-JO" b="1" dirty="0" smtClean="0"/>
              <a:t/>
            </a:r>
            <a:br>
              <a:rPr lang="ar-JO" b="1" dirty="0" smtClean="0"/>
            </a:br>
            <a:r>
              <a:rPr lang="en-US" b="1" dirty="0" smtClean="0"/>
              <a:t>The rejection of the British influence in east of the Jordan</a:t>
            </a:r>
          </a:p>
          <a:p>
            <a:pPr>
              <a:buNone/>
            </a:pPr>
            <a:r>
              <a:rPr lang="ar-JO" b="1" dirty="0" smtClean="0"/>
              <a:t>برز أهدافه : المناداة بعدم تغوُّل النـزعة السورية الاقليمية على الخصوصية الأردنية ومناوأة النفوذ البريطاني في شرقي الأردن ، ورفض المطامع الصهيونية في فلسطين والأردن.</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حزب الشعب الأردني "تأسَّـس في عام 1927م".</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Important Figures:</a:t>
            </a:r>
            <a:r>
              <a:rPr lang="ar-JO" sz="2200" dirty="0" smtClean="0"/>
              <a:t>هاشم خير ، شمس الدين سامي ، نظمي عبد الهادي ، دليوان المجالي ، طاهر الجقة ، سليمان السودي الروسان ، عبد المهدي الشمايلة ، توفيق النجداوي ، </a:t>
            </a:r>
            <a:r>
              <a:rPr lang="ar-JO" sz="2400" b="1" dirty="0" smtClean="0">
                <a:solidFill>
                  <a:schemeClr val="tx1">
                    <a:lumMod val="85000"/>
                  </a:schemeClr>
                </a:solidFill>
              </a:rPr>
              <a:t>راشد الخزاعي الفريحات </a:t>
            </a:r>
            <a:r>
              <a:rPr lang="ar-JO" sz="2200" dirty="0" smtClean="0"/>
              <a:t>، سيدوالكردي ، سعيد المفتي ، </a:t>
            </a:r>
            <a:r>
              <a:rPr lang="ar-JO" sz="2300" b="1" dirty="0" smtClean="0">
                <a:solidFill>
                  <a:schemeClr val="bg1">
                    <a:lumMod val="50000"/>
                    <a:lumOff val="50000"/>
                  </a:schemeClr>
                </a:solidFill>
              </a:rPr>
              <a:t>حسين الطراونة </a:t>
            </a:r>
            <a:r>
              <a:rPr lang="ar-JO" sz="2200" dirty="0" smtClean="0"/>
              <a:t>، طارق سليمان ، حسن الشربجي ، سعيد حلاوة ، مثقال الفايز ـ بني صخر ، مصطفى المحيسن ، نمر الحمود ، محمد الحسين العواملة ، فوزي النابلسي ، عيسى العوض العمَّـاري.</a:t>
            </a:r>
            <a:br>
              <a:rPr lang="ar-JO" sz="2200" dirty="0" smtClean="0"/>
            </a:br>
            <a:r>
              <a:rPr lang="en-US" b="1" dirty="0" smtClean="0"/>
              <a:t>Main Objectives:</a:t>
            </a:r>
            <a:endParaRPr lang="en-US" sz="2200" b="1" dirty="0" smtClean="0"/>
          </a:p>
          <a:p>
            <a:r>
              <a:rPr lang="en-US" dirty="0" smtClean="0"/>
              <a:t>Upholding the constitutional establishment of a Parliamentary government headed by Prince Abdullah, and to maintain the independence of the country, anti-British influence, and rejecting the British- Jordanian treaty.</a:t>
            </a:r>
          </a:p>
          <a:p>
            <a:r>
              <a:rPr lang="en-US" dirty="0" smtClean="0"/>
              <a:t> maintenance of personal freedom and the right of property and freedom of religion</a:t>
            </a:r>
          </a:p>
          <a:p>
            <a:r>
              <a:rPr lang="en-US" dirty="0" smtClean="0"/>
              <a:t>improving economic conditions </a:t>
            </a:r>
            <a:r>
              <a:rPr lang="ar-JO" b="1" dirty="0" smtClean="0"/>
              <a:t/>
            </a:r>
            <a:br>
              <a:rPr lang="ar-JO" b="1" dirty="0" smtClean="0"/>
            </a:br>
            <a:r>
              <a:rPr lang="ar-JO" b="1" dirty="0" smtClean="0"/>
              <a:t>أبرز أهدافه : تأييد الحكم الدستوري بقيام حكومة نيابية مسؤولة برئاسة الأمير عبد الله وأنجاله من بعده ، والحفاظ على استقلال البلاد ، ومناهضة النفوذ البريطاني ، ورفض المعاهدة الأردنية - البريطانية ، وصيانة الحرية الشخصية وحق الملكية وحرية الأديان ، ونشر المعارف وتحسين الأوضاع الاقتصادية.</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supporters of the truth  Party</a:t>
            </a:r>
            <a:br>
              <a:rPr lang="en-US" b="1" dirty="0" smtClean="0"/>
            </a:br>
            <a:r>
              <a:rPr lang="ar-JO" b="1" dirty="0" smtClean="0"/>
              <a:t>حزب أنصار الحق </a:t>
            </a:r>
            <a:r>
              <a:rPr lang="en-US" b="1" dirty="0" smtClean="0"/>
              <a:t>               </a:t>
            </a:r>
            <a:r>
              <a:rPr lang="ar-JO" b="1" dirty="0" smtClean="0"/>
              <a:t>18 ـ 4 ـ 1928</a:t>
            </a:r>
            <a:endParaRPr lang="en-US" dirty="0"/>
          </a:p>
        </p:txBody>
      </p:sp>
      <p:sp>
        <p:nvSpPr>
          <p:cNvPr id="3" name="Content Placeholder 2"/>
          <p:cNvSpPr>
            <a:spLocks noGrp="1"/>
          </p:cNvSpPr>
          <p:nvPr>
            <p:ph idx="1"/>
          </p:nvPr>
        </p:nvSpPr>
        <p:spPr/>
        <p:txBody>
          <a:bodyPr>
            <a:normAutofit lnSpcReduction="10000"/>
          </a:bodyPr>
          <a:lstStyle/>
          <a:p>
            <a:r>
              <a:rPr lang="en-US" dirty="0" smtClean="0"/>
              <a:t>Important Figures: </a:t>
            </a:r>
            <a:r>
              <a:rPr lang="ar-JO" sz="2800" b="1" dirty="0" smtClean="0">
                <a:solidFill>
                  <a:schemeClr val="tx1">
                    <a:lumMod val="85000"/>
                  </a:schemeClr>
                </a:solidFill>
              </a:rPr>
              <a:t>علي خلقي الشرايري </a:t>
            </a:r>
            <a:r>
              <a:rPr lang="ar-JO" dirty="0" smtClean="0"/>
              <a:t>، فواز البركات الزعبي ، عبد الرحيم الخطيب ، محمد علي العجلوني ، </a:t>
            </a:r>
            <a:r>
              <a:rPr lang="ar-JO" sz="2800" b="1" dirty="0" smtClean="0">
                <a:solidFill>
                  <a:schemeClr val="bg1">
                    <a:lumMod val="50000"/>
                    <a:lumOff val="50000"/>
                  </a:schemeClr>
                </a:solidFill>
              </a:rPr>
              <a:t>راشد الخزاعي الفريحات </a:t>
            </a:r>
            <a:r>
              <a:rPr lang="ar-JO" dirty="0" smtClean="0"/>
              <a:t>، صالح بسيسو ، عارف العارف ، شكري شعشاعة ، سعيد الخطيب ، عبد الله النمرالحمود العربيات ، طاهر الجقَّه ، محمد الحمود الخصاونة ، عاصم بسيسو ، عادل العظمة ، بهجت طبَّاره ، محمد الشريقي ، سليمان السودي الروسان ، حسين الطراونة.</a:t>
            </a:r>
            <a:br>
              <a:rPr lang="ar-JO" dirty="0" smtClean="0"/>
            </a:br>
            <a:endParaRPr lang="en-US" dirty="0" smtClean="0"/>
          </a:p>
          <a:p>
            <a:r>
              <a:rPr lang="en-US" dirty="0" smtClean="0"/>
              <a:t>Main objectives: Most of the leaders in this party participated in the first national conference, which means that the goals of this party were similar to those of  the conference.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The Executive Committee of the Jordanian National Conference (</a:t>
            </a:r>
            <a:r>
              <a:rPr lang="en-US" sz="4000" b="1" dirty="0" smtClean="0"/>
              <a:t>10 ـ 4 ـ 1929)</a:t>
            </a:r>
            <a:br>
              <a:rPr lang="en-US" sz="4000" b="1" dirty="0" smtClean="0"/>
            </a:br>
            <a:r>
              <a:rPr lang="ar-JO" sz="4000" b="1" dirty="0" smtClean="0"/>
              <a:t> حزب اللجنة التنفيذية للمؤتمر الوطني الأردني العام</a:t>
            </a:r>
            <a:endParaRPr lang="en-US" dirty="0"/>
          </a:p>
        </p:txBody>
      </p:sp>
      <p:sp>
        <p:nvSpPr>
          <p:cNvPr id="3" name="Content Placeholder 2"/>
          <p:cNvSpPr>
            <a:spLocks noGrp="1"/>
          </p:cNvSpPr>
          <p:nvPr>
            <p:ph idx="1"/>
          </p:nvPr>
        </p:nvSpPr>
        <p:spPr>
          <a:xfrm>
            <a:off x="457200" y="1935480"/>
            <a:ext cx="8229600" cy="4922520"/>
          </a:xfrm>
        </p:spPr>
        <p:txBody>
          <a:bodyPr>
            <a:normAutofit fontScale="62500" lnSpcReduction="20000"/>
          </a:bodyPr>
          <a:lstStyle/>
          <a:p>
            <a:pPr>
              <a:buNone/>
            </a:pPr>
            <a:r>
              <a:rPr lang="en-US" sz="3300" b="1" dirty="0" smtClean="0"/>
              <a:t>	Important figures: </a:t>
            </a:r>
            <a:r>
              <a:rPr lang="ar-JO" sz="3300" b="1" dirty="0" smtClean="0"/>
              <a:t>حسين الطروانة ، محمد صبحي أبوغنيمة ، طاهر الجقه ، هاشم خير ، سليم البخيت ، أيوب فاخر ، نمر الحمود العربيات ، سليمان السودي الروسان ، مصطفى المحيسن ، علي سيدوالكردي ، نجيب الشريدة ، شمس الدين سامي ، نجيب أبوالشعرالنمري ، عادل العظمة.</a:t>
            </a:r>
            <a:br>
              <a:rPr lang="ar-JO" sz="3300" b="1" dirty="0" smtClean="0"/>
            </a:br>
            <a:endParaRPr lang="en-US" sz="3300" b="1" dirty="0" smtClean="0"/>
          </a:p>
          <a:p>
            <a:pPr>
              <a:buNone/>
            </a:pPr>
            <a:r>
              <a:rPr lang="en-US" b="1" dirty="0" smtClean="0"/>
              <a:t>	</a:t>
            </a:r>
            <a:r>
              <a:rPr lang="en-US" sz="3300" b="1" dirty="0" smtClean="0"/>
              <a:t>Main Objectives: Resistance British influence in the east of 	 Jordan, and rejecting the British  Jordanian treaty. </a:t>
            </a:r>
          </a:p>
          <a:p>
            <a:pPr>
              <a:buNone/>
            </a:pPr>
            <a:r>
              <a:rPr lang="en-US" sz="3300" b="1" dirty="0" smtClean="0"/>
              <a:t>	The formation of the government by the will of the people, and that the chamber of deputy will be the only representative of the people.</a:t>
            </a:r>
          </a:p>
          <a:p>
            <a:pPr>
              <a:buNone/>
            </a:pPr>
            <a:r>
              <a:rPr lang="en-US" sz="3300" b="1" dirty="0" smtClean="0"/>
              <a:t>		</a:t>
            </a:r>
          </a:p>
          <a:p>
            <a:pPr>
              <a:buNone/>
            </a:pPr>
            <a:r>
              <a:rPr lang="en-US" sz="3300" b="1" dirty="0" smtClean="0"/>
              <a:t>	They demanded the protection of freedoms of belief and 	Publishing.</a:t>
            </a:r>
          </a:p>
          <a:p>
            <a:pPr>
              <a:buNone/>
            </a:pPr>
            <a:r>
              <a:rPr lang="en-US" sz="3300" b="1" dirty="0" smtClean="0"/>
              <a:t>		</a:t>
            </a:r>
          </a:p>
          <a:p>
            <a:pPr>
              <a:buNone/>
            </a:pPr>
            <a:r>
              <a:rPr lang="en-US" sz="3300" b="1" dirty="0" smtClean="0"/>
              <a:t>	They also wanted to localize the leadership of the army  and dispense British officers.</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Executive Committee of the Conference of the Jordanian people party, "People's Party", "founded in 6-8-1933</a:t>
            </a:r>
            <a:br>
              <a:rPr lang="en-US" sz="2800" dirty="0" smtClean="0"/>
            </a:br>
            <a:r>
              <a:rPr lang="ar-JO" sz="2800" b="1" dirty="0" smtClean="0"/>
              <a:t> حزب اللجنة التنفيذية لمؤتمر الشعب الأردني العام "حزب الشعب العام"</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Important figures:</a:t>
            </a:r>
            <a:r>
              <a:rPr lang="ar-JO" dirty="0" smtClean="0"/>
              <a:t> ابراهيم هاشم ، نظمي عبد الهادي ، ناجي العزام ، سعيد الصليبي الفواعير ، مصطفى المحيسن ، نجيب الشريدة ، </a:t>
            </a:r>
            <a:r>
              <a:rPr lang="ar-JO" sz="3500" b="1" dirty="0" smtClean="0">
                <a:solidFill>
                  <a:schemeClr val="bg1">
                    <a:lumMod val="50000"/>
                    <a:lumOff val="50000"/>
                  </a:schemeClr>
                </a:solidFill>
              </a:rPr>
              <a:t>علي خلقي الشرايري</a:t>
            </a:r>
            <a:r>
              <a:rPr lang="ar-JO" dirty="0" smtClean="0"/>
              <a:t> ، قاسم الهنداوي ، عبد الله الكليب الشريدة ، محمود الفنيش النصيرات ، فايز المجالي ، صالح العوران ، سليمان بن طريف، حديثة الخريشا ـ بني صخر ، حمد بن جازي الحويطات ، هاشم خير ، الخوري أيوب شوباش الفاخوري ، سعيد حلاوة ، خليل المدانات ، شمس الدين سامي ، محمد الرشدان </a:t>
            </a:r>
            <a:r>
              <a:rPr lang="ar-JO" b="1" dirty="0" smtClean="0"/>
              <a:t>، </a:t>
            </a:r>
            <a:r>
              <a:rPr lang="ar-JO" dirty="0" smtClean="0"/>
              <a:t>أيوب الصناع</a:t>
            </a:r>
            <a:r>
              <a:rPr lang="ar-JO" b="1" dirty="0" smtClean="0"/>
              <a:t>.</a:t>
            </a:r>
            <a:endParaRPr lang="en-US" dirty="0" smtClean="0"/>
          </a:p>
          <a:p>
            <a:r>
              <a:rPr lang="en-US" dirty="0" smtClean="0"/>
              <a:t>Main Objectives:</a:t>
            </a:r>
          </a:p>
          <a:p>
            <a:r>
              <a:rPr lang="en-US" dirty="0" smtClean="0"/>
              <a:t>Resistance Zionist’s ambition, and faithfulness to the Amir, Repair the current situation and the formation of a national government</a:t>
            </a:r>
          </a:p>
          <a:p>
            <a:r>
              <a:rPr lang="en-US" dirty="0" smtClean="0"/>
              <a:t> Amending the Jordanian British Treaty "not to call it off”</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772</TotalTime>
  <Words>779</Words>
  <Application>Microsoft Office PowerPoint</Application>
  <PresentationFormat>On-screen Show (4:3)</PresentationFormat>
  <Paragraphs>66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Contents:</vt:lpstr>
      <vt:lpstr>Slide 2</vt:lpstr>
      <vt:lpstr>The first national conference</vt:lpstr>
      <vt:lpstr>أهم مقررات المؤتمر الوطني الأردني الأول كانت كما يلي: </vt:lpstr>
      <vt:lpstr>Jordanian Ahrar Party  حزب أحرار الأردن "تأسَّـس في عام 1923م".</vt:lpstr>
      <vt:lpstr>حزب الشعب الأردني "تأسَّـس في عام 1927م".</vt:lpstr>
      <vt:lpstr>supporters of the truth  Party حزب أنصار الحق                18 ـ 4 ـ 1928</vt:lpstr>
      <vt:lpstr>The Executive Committee of the Jordanian National Conference (10 ـ 4 ـ 1929)  حزب اللجنة التنفيذية للمؤتمر الوطني الأردني العام</vt:lpstr>
      <vt:lpstr>Executive Committee of the Conference of the Jordanian people party, "People's Party", "founded in 6-8-1933  حزب اللجنة التنفيذية لمؤتمر الشعب الأردني العام "حزب الشعب العام"</vt:lpstr>
      <vt:lpstr>Jordanian People's Party 1933 حزب الشعب الأردني"تأسَّـس في عام 1933</vt:lpstr>
      <vt:lpstr>Jordan’s Educated youth league 1933  عصبة الشباب الأردني المثقف </vt:lpstr>
      <vt:lpstr>Prince Rashed Al-Khuzai </vt:lpstr>
      <vt:lpstr>Ali Khulqi Alsharairi       علي خلقي الشرايري </vt:lpstr>
      <vt:lpstr>عوده القسوس الهلسا</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PRINCE RASHED AL-KHUZA</dc:title>
  <dc:creator>Bishara</dc:creator>
  <cp:lastModifiedBy>hp</cp:lastModifiedBy>
  <cp:revision>53</cp:revision>
  <dcterms:created xsi:type="dcterms:W3CDTF">2012-10-29T08:11:20Z</dcterms:created>
  <dcterms:modified xsi:type="dcterms:W3CDTF">2012-11-07T21:00:47Z</dcterms:modified>
</cp:coreProperties>
</file>